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5" r:id="rId2"/>
    <p:sldId id="307" r:id="rId3"/>
    <p:sldId id="308" r:id="rId4"/>
    <p:sldId id="309" r:id="rId5"/>
    <p:sldId id="276" r:id="rId6"/>
    <p:sldId id="292" r:id="rId7"/>
    <p:sldId id="301" r:id="rId8"/>
    <p:sldId id="271" r:id="rId9"/>
    <p:sldId id="287" r:id="rId10"/>
    <p:sldId id="288" r:id="rId11"/>
    <p:sldId id="289" r:id="rId12"/>
    <p:sldId id="290" r:id="rId13"/>
    <p:sldId id="291" r:id="rId14"/>
    <p:sldId id="306" r:id="rId15"/>
    <p:sldId id="293" r:id="rId16"/>
    <p:sldId id="294" r:id="rId17"/>
    <p:sldId id="303" r:id="rId18"/>
    <p:sldId id="285" r:id="rId19"/>
    <p:sldId id="305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84321" autoAdjust="0"/>
  </p:normalViewPr>
  <p:slideViewPr>
    <p:cSldViewPr>
      <p:cViewPr varScale="1">
        <p:scale>
          <a:sx n="206" d="100"/>
          <a:sy n="206" d="100"/>
        </p:scale>
        <p:origin x="-8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17E96-FFF1-E545-A065-29343C50D1E6}" type="datetimeFigureOut">
              <a:rPr lang="en-US" smtClean="0"/>
              <a:t>6/18/13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386DA-9CC3-904C-AD7E-474351C51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411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9FD2782-13CF-F043-A53B-5A8F2D79F22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190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Presented at the June 19, 2013 </a:t>
            </a:r>
            <a:r>
              <a:rPr lang="en-US" dirty="0" err="1" smtClean="0"/>
              <a:t>RedCLARA</a:t>
            </a:r>
            <a:r>
              <a:rPr lang="en-US" dirty="0" smtClean="0"/>
              <a:t> Federations Virtual Day: http://</a:t>
            </a:r>
            <a:r>
              <a:rPr lang="en-US" dirty="0" err="1" smtClean="0"/>
              <a:t>www.redclara.net</a:t>
            </a:r>
            <a:r>
              <a:rPr lang="en-US" dirty="0" smtClean="0"/>
              <a:t>/</a:t>
            </a:r>
            <a:r>
              <a:rPr lang="en-US" dirty="0" err="1" smtClean="0"/>
              <a:t>indico</a:t>
            </a:r>
            <a:r>
              <a:rPr lang="en-US" dirty="0" smtClean="0"/>
              <a:t>/</a:t>
            </a:r>
            <a:r>
              <a:rPr lang="en-US" dirty="0" err="1" smtClean="0"/>
              <a:t>evento</a:t>
            </a:r>
            <a:r>
              <a:rPr lang="en-US" dirty="0" smtClean="0"/>
              <a:t>/</a:t>
            </a:r>
            <a:r>
              <a:rPr lang="en-US" dirty="0" err="1" smtClean="0"/>
              <a:t>DV_FederacionIdentidad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87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web browser is redirected to</a:t>
            </a:r>
            <a:r>
              <a:rPr lang="en-US" baseline="0" dirty="0" smtClean="0"/>
              <a:t> CILogon’s OAuth authorization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CILogon supports</a:t>
            </a:r>
            <a:r>
              <a:rPr lang="en-US" baseline="0" dirty="0" smtClean="0"/>
              <a:t> authentication using over 75 identity providers in the US InCommon Federation.</a:t>
            </a:r>
          </a:p>
          <a:p>
            <a:r>
              <a:rPr lang="en-US" baseline="0" dirty="0" smtClean="0"/>
              <a:t>I select my identity provider and click Log On. CILogon remembers my choice for next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512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CILogon redirects my browser to my SAML identity provider</a:t>
            </a:r>
            <a:r>
              <a:rPr lang="en-US" baseline="0" dirty="0" smtClean="0"/>
              <a:t> (University of Illinois).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l</a:t>
            </a:r>
            <a:r>
              <a:rPr lang="en-US" dirty="0" smtClean="0"/>
              <a:t>og in at my home campus identity provider. CILogon never sees my campus password.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734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I log in, the SAML identity provider</a:t>
            </a:r>
            <a:r>
              <a:rPr lang="en-US" baseline="0" dirty="0" smtClean="0"/>
              <a:t> issues an authentication assertion to CILogon.</a:t>
            </a:r>
          </a:p>
          <a:p>
            <a:r>
              <a:rPr lang="en-US" baseline="0" dirty="0" smtClean="0"/>
              <a:t>Then CILogon issues an OAuth token to Globus Online.</a:t>
            </a:r>
          </a:p>
          <a:p>
            <a:r>
              <a:rPr lang="en-US" baseline="0" dirty="0" smtClean="0"/>
              <a:t>Then Globus Online uses the OAuth token to get my certificate from CILogon.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result is that I’m logged in to Globus Online!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first time you do this, you’ll be prompted for your Globus Online username/password to link your identities.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694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customized CILogon for use with other services</a:t>
            </a:r>
            <a:r>
              <a:rPr lang="en-US" baseline="0" dirty="0" smtClean="0"/>
              <a:t> besides Globus Online.</a:t>
            </a:r>
          </a:p>
          <a:p>
            <a:r>
              <a:rPr lang="en-US" baseline="0" dirty="0" smtClean="0"/>
              <a:t>Both interfaces and back-end functionality are customizable.</a:t>
            </a:r>
          </a:p>
          <a:p>
            <a:r>
              <a:rPr lang="en-US" baseline="0" dirty="0" smtClean="0"/>
              <a:t>If you’re interested, please contact us!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717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030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InCommon is the federation for U.S. research and education, providing higher education and their commercial and non-profit partners with a common trust framework for access to online resources.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48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way that InCommon supports science</a:t>
            </a:r>
            <a:r>
              <a:rPr lang="en-US" baseline="0" dirty="0" smtClean="0"/>
              <a:t> applications is through the research and scholarship (R&amp;S) 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4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Currently 12 InCommon SPs participating in the R&amp;S program,</a:t>
            </a:r>
            <a:r>
              <a:rPr lang="en-US" baseline="0" dirty="0" smtClean="0"/>
              <a:t> including: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Indiana Clinical and Translational Sciences Institute (CTSI)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Global Environment for Network Innovations (GENI)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Laser Interferometer Gravitational Wave Observatory (LIGO)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and CILogon</a:t>
            </a:r>
            <a:r>
              <a:rPr lang="en-US" baseline="0" dirty="0" smtClean="0"/>
              <a:t> that I’ll talk more about…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09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l</a:t>
            </a:r>
            <a:r>
              <a:rPr lang="en-US" dirty="0" smtClean="0"/>
              <a:t>og in at my home campus identity provider. CILogon never sees my campus password.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734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You can log in directly at cilogon.org to download certificates for access to PKI based services.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179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CILogon participates in IGTF to</a:t>
            </a:r>
            <a:r>
              <a:rPr lang="en-US" baseline="0" dirty="0" smtClean="0"/>
              <a:t> support international collaborations.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26D0C-5ADB-8140-8511-73D1556D990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7977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Globus Online sign in page supports a variety of external</a:t>
            </a:r>
            <a:r>
              <a:rPr lang="en-US" baseline="0" dirty="0" smtClean="0"/>
              <a:t> identity providers: Google, MyProxy, and OAuth for MyProxy.</a:t>
            </a:r>
          </a:p>
          <a:p>
            <a:r>
              <a:rPr lang="en-US" baseline="0" dirty="0" smtClean="0"/>
              <a:t>Choosing the “InCommon / CILogon” allows users to log in with their home campus identities.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824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</a:t>
            </a:r>
            <a:r>
              <a:rPr lang="en-US" baseline="0" dirty="0" smtClean="0"/>
              <a:t> selecting “InCommon / CILogon”, click Proceed…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739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1" name="Picture 15" descr="ppt-title-b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9234" name="Picture 18" descr="UofI-NCSA_logo_RGB"/>
          <p:cNvPicPr>
            <a:picLocks noChangeAspect="1" noChangeArrowheads="1"/>
          </p:cNvPicPr>
          <p:nvPr/>
        </p:nvPicPr>
        <p:blipFill>
          <a:blip r:embed="rId3"/>
          <a:srcRect l="63158"/>
          <a:stretch>
            <a:fillRect/>
          </a:stretch>
        </p:blipFill>
        <p:spPr bwMode="auto">
          <a:xfrm>
            <a:off x="533400" y="5943600"/>
            <a:ext cx="533400" cy="661988"/>
          </a:xfrm>
          <a:prstGeom prst="rect">
            <a:avLst/>
          </a:prstGeom>
          <a:noFill/>
        </p:spPr>
      </p:pic>
      <p:sp>
        <p:nvSpPr>
          <p:cNvPr id="9236" name="Text Box 20"/>
          <p:cNvSpPr txBox="1">
            <a:spLocks noChangeArrowheads="1"/>
          </p:cNvSpPr>
          <p:nvPr/>
        </p:nvSpPr>
        <p:spPr bwMode="auto">
          <a:xfrm>
            <a:off x="4762500" y="5905500"/>
            <a:ext cx="34671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>
                <a:solidFill>
                  <a:schemeClr val="bg1"/>
                </a:solidFill>
              </a:rPr>
              <a:t>National Center for Supercomputing Applications</a:t>
            </a:r>
          </a:p>
          <a:p>
            <a:pPr>
              <a:lnSpc>
                <a:spcPct val="110000"/>
              </a:lnSpc>
            </a:pPr>
            <a:r>
              <a:rPr lang="en-US" sz="1200">
                <a:solidFill>
                  <a:schemeClr val="bg1"/>
                </a:solidFill>
              </a:rPr>
              <a:t>University of Illinois at Urbana-Champaign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724400" y="2362200"/>
            <a:ext cx="4114800" cy="106680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724400" y="3581400"/>
            <a:ext cx="4114800" cy="10668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folHlink"/>
                </a:solidFill>
              </a:defRPr>
            </a:lvl1pPr>
          </a:lstStyle>
          <a:p>
            <a:r>
              <a:rPr lang="en-US"/>
              <a:t>Presentation Sub-title</a:t>
            </a:r>
          </a:p>
        </p:txBody>
      </p:sp>
      <p:pic>
        <p:nvPicPr>
          <p:cNvPr id="9237" name="Picture 21" descr="logo whit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835025"/>
            <a:ext cx="2438400" cy="460375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InCommon &amp; CILogon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21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21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InCommon &amp; CILogon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InCommon &amp; CILogon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InCommon &amp; CILogon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InCommon &amp; CILogon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InCommon &amp; CILogon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InCommon &amp; CILogon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InCommon &amp; CILogon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InCommon &amp; CILogon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InCommon &amp; CILogon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ncsa-bg-gradient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4800600"/>
            <a:ext cx="9144000" cy="1657350"/>
          </a:xfrm>
          <a:prstGeom prst="rect">
            <a:avLst/>
          </a:prstGeom>
          <a:noFill/>
        </p:spPr>
      </p:pic>
      <p:pic>
        <p:nvPicPr>
          <p:cNvPr id="1044" name="Picture 20" descr="ncsa-logo-bar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6407150"/>
            <a:ext cx="9144000" cy="450850"/>
          </a:xfrm>
          <a:prstGeom prst="rect">
            <a:avLst/>
          </a:prstGeom>
          <a:noFill/>
        </p:spPr>
      </p:pic>
      <p:pic>
        <p:nvPicPr>
          <p:cNvPr id="1039" name="Picture 15" descr="ncsa-bg-gradient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1657350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77000"/>
            <a:ext cx="5410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InCommon &amp; CILogon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16.WM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16.WMF"/><Relationship Id="rId5" Type="http://schemas.openxmlformats.org/officeDocument/2006/relationships/image" Target="../media/image20.jpeg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24.tiff"/><Relationship Id="rId7" Type="http://schemas.openxmlformats.org/officeDocument/2006/relationships/image" Target="../media/image25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724400" y="1752600"/>
            <a:ext cx="4114800" cy="1676400"/>
          </a:xfrm>
        </p:spPr>
        <p:txBody>
          <a:bodyPr/>
          <a:lstStyle/>
          <a:p>
            <a:r>
              <a:rPr lang="en-US" dirty="0"/>
              <a:t>InCommon </a:t>
            </a:r>
            <a:r>
              <a:rPr lang="en-US" dirty="0" smtClean="0"/>
              <a:t>&amp; CILogon</a:t>
            </a:r>
            <a:r>
              <a:rPr lang="en-US" dirty="0"/>
              <a:t>: Federated Identities Supporting Science</a:t>
            </a:r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724400" y="4267200"/>
            <a:ext cx="4114800" cy="1066800"/>
          </a:xfrm>
        </p:spPr>
        <p:txBody>
          <a:bodyPr/>
          <a:lstStyle/>
          <a:p>
            <a:r>
              <a:rPr lang="en-US" dirty="0" smtClean="0"/>
              <a:t>Jim Basney</a:t>
            </a:r>
            <a:br>
              <a:rPr lang="en-US" dirty="0" smtClean="0"/>
            </a:br>
            <a:r>
              <a:rPr lang="en-US" dirty="0" smtClean="0"/>
              <a:t>jbasney@ncsa.illinois.edu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InCommon &amp; CILogon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 descr="2013-04-gocilogon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9363"/>
          <a:stretch/>
        </p:blipFill>
        <p:spPr>
          <a:xfrm>
            <a:off x="415290" y="182880"/>
            <a:ext cx="8313420" cy="603432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276600" y="2971800"/>
            <a:ext cx="685800" cy="4445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679700" y="3073400"/>
            <a:ext cx="508000" cy="266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7759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InCommon &amp; CILogon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H="1" flipV="1">
            <a:off x="2438400" y="4267200"/>
            <a:ext cx="3429000" cy="11430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2590800" y="3657600"/>
            <a:ext cx="33528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6" name="Picture 45" descr="MC900412194.W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438400"/>
            <a:ext cx="2044700" cy="1727200"/>
          </a:xfrm>
          <a:prstGeom prst="rect">
            <a:avLst/>
          </a:prstGeom>
        </p:spPr>
      </p:pic>
      <p:pic>
        <p:nvPicPr>
          <p:cNvPr id="11" name="Picture 10" descr="2013-04-gocilogon2.tif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" r="7872" b="58765"/>
          <a:stretch/>
        </p:blipFill>
        <p:spPr>
          <a:xfrm>
            <a:off x="5952744" y="2438400"/>
            <a:ext cx="3191256" cy="1709928"/>
          </a:xfrm>
          <a:prstGeom prst="rect">
            <a:avLst/>
          </a:prstGeom>
        </p:spPr>
      </p:pic>
      <p:pic>
        <p:nvPicPr>
          <p:cNvPr id="12" name="Picture 11" descr="2013-04-go3.tif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73" b="61408"/>
          <a:stretch/>
        </p:blipFill>
        <p:spPr>
          <a:xfrm>
            <a:off x="5952744" y="4724400"/>
            <a:ext cx="3191256" cy="1600200"/>
          </a:xfrm>
          <a:prstGeom prst="rect">
            <a:avLst/>
          </a:prstGeom>
        </p:spPr>
      </p:pic>
      <p:sp>
        <p:nvSpPr>
          <p:cNvPr id="16" name="Cloud Callout 15"/>
          <p:cNvSpPr/>
          <p:nvPr/>
        </p:nvSpPr>
        <p:spPr>
          <a:xfrm>
            <a:off x="4495800" y="3886200"/>
            <a:ext cx="1295400" cy="762000"/>
          </a:xfrm>
          <a:prstGeom prst="cloudCallou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Arial"/>
              </a:rPr>
              <a:t>OAuth</a:t>
            </a:r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975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InCommon &amp; CILogon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Picture 2" descr="2013-04-gocilogon2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52040"/>
          <a:stretch/>
        </p:blipFill>
        <p:spPr>
          <a:xfrm>
            <a:off x="415290" y="182880"/>
            <a:ext cx="8313420" cy="477314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191000" y="3505200"/>
            <a:ext cx="762000" cy="3810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3594100" y="3530600"/>
            <a:ext cx="508000" cy="266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011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InCommon &amp; CILogon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362200" y="1143000"/>
            <a:ext cx="3581400" cy="1295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514600" y="3505200"/>
            <a:ext cx="3352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6" name="Picture 35" descr="20110920-uiuc-login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50" t="1" r="43650" b="44472"/>
          <a:stretch/>
        </p:blipFill>
        <p:spPr>
          <a:xfrm>
            <a:off x="6019800" y="685800"/>
            <a:ext cx="1828800" cy="13716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46" name="Picture 45" descr="MC900412194.WM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438400"/>
            <a:ext cx="2044700" cy="1727200"/>
          </a:xfrm>
          <a:prstGeom prst="rect">
            <a:avLst/>
          </a:prstGeom>
        </p:spPr>
      </p:pic>
      <p:pic>
        <p:nvPicPr>
          <p:cNvPr id="11" name="Picture 10" descr="2013-04-gocilogon2.tif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" r="7872" b="58765"/>
          <a:stretch/>
        </p:blipFill>
        <p:spPr>
          <a:xfrm>
            <a:off x="5952744" y="2438400"/>
            <a:ext cx="3191256" cy="1709928"/>
          </a:xfrm>
          <a:prstGeom prst="rect">
            <a:avLst/>
          </a:prstGeom>
        </p:spPr>
      </p:pic>
      <p:pic>
        <p:nvPicPr>
          <p:cNvPr id="12" name="Picture 11" descr="2013-04-go3.tif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73" b="61408"/>
          <a:stretch/>
        </p:blipFill>
        <p:spPr>
          <a:xfrm>
            <a:off x="5952744" y="4724400"/>
            <a:ext cx="3191256" cy="1600200"/>
          </a:xfrm>
          <a:prstGeom prst="rect">
            <a:avLst/>
          </a:prstGeom>
        </p:spPr>
      </p:pic>
      <p:sp>
        <p:nvSpPr>
          <p:cNvPr id="14" name="Cloud Callout 13"/>
          <p:cNvSpPr/>
          <p:nvPr/>
        </p:nvSpPr>
        <p:spPr>
          <a:xfrm>
            <a:off x="4495800" y="1905000"/>
            <a:ext cx="1295400" cy="762000"/>
          </a:xfrm>
          <a:prstGeom prst="cloudCallou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Arial"/>
              </a:rPr>
              <a:t>SAML</a:t>
            </a:r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6810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InCommon &amp; CILogon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Picture 2" descr="2013-04-go2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58"/>
          <a:stretch/>
        </p:blipFill>
        <p:spPr>
          <a:xfrm>
            <a:off x="415290" y="182880"/>
            <a:ext cx="8313420" cy="603504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254500" y="2286000"/>
            <a:ext cx="469900" cy="3429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3657600" y="2286000"/>
            <a:ext cx="508000" cy="266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8017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InCommon &amp; CILogon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14600" y="4114800"/>
            <a:ext cx="3276600" cy="9906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514600" y="3810000"/>
            <a:ext cx="33528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7696200" y="4114800"/>
            <a:ext cx="0" cy="6096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001000" y="4114800"/>
            <a:ext cx="0" cy="6096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2514600" y="1371600"/>
            <a:ext cx="3352800" cy="1219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14600" y="2895600"/>
            <a:ext cx="3429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6" name="Picture 35" descr="20110920-uiuc-login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50" t="1" r="43650" b="44472"/>
          <a:stretch/>
        </p:blipFill>
        <p:spPr>
          <a:xfrm>
            <a:off x="6019800" y="685800"/>
            <a:ext cx="1828800" cy="13716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46" name="Picture 45" descr="MC900412194.WM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438400"/>
            <a:ext cx="2044700" cy="17272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7924800" y="1447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7" name="Picture 16" descr="kerberos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200" y="1143000"/>
            <a:ext cx="539750" cy="565150"/>
          </a:xfrm>
          <a:prstGeom prst="rect">
            <a:avLst/>
          </a:prstGeom>
        </p:spPr>
      </p:pic>
      <p:pic>
        <p:nvPicPr>
          <p:cNvPr id="18" name="Picture 17" descr="2013-04-gocilogon2.tif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" r="7872" b="58765"/>
          <a:stretch/>
        </p:blipFill>
        <p:spPr>
          <a:xfrm>
            <a:off x="5952744" y="2438400"/>
            <a:ext cx="3191256" cy="1709928"/>
          </a:xfrm>
          <a:prstGeom prst="rect">
            <a:avLst/>
          </a:prstGeom>
        </p:spPr>
      </p:pic>
      <p:pic>
        <p:nvPicPr>
          <p:cNvPr id="21" name="Picture 20" descr="2013-04-go3.tif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73" b="61408"/>
          <a:stretch/>
        </p:blipFill>
        <p:spPr>
          <a:xfrm>
            <a:off x="5952744" y="4724400"/>
            <a:ext cx="3191256" cy="1600200"/>
          </a:xfrm>
          <a:prstGeom prst="rect">
            <a:avLst/>
          </a:prstGeom>
        </p:spPr>
      </p:pic>
      <p:sp>
        <p:nvSpPr>
          <p:cNvPr id="23" name="Cloud Callout 22"/>
          <p:cNvSpPr/>
          <p:nvPr/>
        </p:nvSpPr>
        <p:spPr>
          <a:xfrm>
            <a:off x="4495800" y="1905000"/>
            <a:ext cx="1295400" cy="762000"/>
          </a:xfrm>
          <a:prstGeom prst="cloudCallou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Arial"/>
              </a:rPr>
              <a:t>SAML</a:t>
            </a: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Cloud Callout 23"/>
          <p:cNvSpPr/>
          <p:nvPr/>
        </p:nvSpPr>
        <p:spPr>
          <a:xfrm>
            <a:off x="4495800" y="3886200"/>
            <a:ext cx="1295400" cy="762000"/>
          </a:xfrm>
          <a:prstGeom prst="cloudCallou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Arial"/>
              </a:rPr>
              <a:t>OAuth</a:t>
            </a:r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9944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InCommon &amp; CILogon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Picture 2" descr="2013-04-go3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57"/>
          <a:stretch/>
        </p:blipFill>
        <p:spPr>
          <a:xfrm>
            <a:off x="415290" y="182880"/>
            <a:ext cx="8313420" cy="603504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388100" y="660400"/>
            <a:ext cx="685800" cy="3683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5791200" y="685800"/>
            <a:ext cx="508000" cy="266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3366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CILogon Integrated with CyberInfrastructure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InCommon &amp; CILogon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 descr="2013-04-cilogonligo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4998720" cy="3489960"/>
          </a:xfrm>
          <a:prstGeom prst="rect">
            <a:avLst/>
          </a:prstGeom>
        </p:spPr>
      </p:pic>
      <p:pic>
        <p:nvPicPr>
          <p:cNvPr id="7" name="Picture 6" descr="2013-04-cilogonosg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4998720" cy="3489960"/>
          </a:xfrm>
          <a:prstGeom prst="rect">
            <a:avLst/>
          </a:prstGeom>
        </p:spPr>
      </p:pic>
      <p:pic>
        <p:nvPicPr>
          <p:cNvPr id="9" name="Picture 8" descr="2013-04-cilogond1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81200"/>
            <a:ext cx="4998720" cy="3489960"/>
          </a:xfrm>
          <a:prstGeom prst="rect">
            <a:avLst/>
          </a:prstGeom>
        </p:spPr>
      </p:pic>
      <p:pic>
        <p:nvPicPr>
          <p:cNvPr id="10" name="Picture 9" descr="2013-04-cilogoncvrg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95600"/>
            <a:ext cx="4998720" cy="3489960"/>
          </a:xfrm>
          <a:prstGeom prst="rect">
            <a:avLst/>
          </a:prstGeom>
        </p:spPr>
      </p:pic>
      <p:pic>
        <p:nvPicPr>
          <p:cNvPr id="6" name="Picture 5" descr="2013-04-cilogonooi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438400"/>
            <a:ext cx="4998720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53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CommonCover.tif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800" y="1447800"/>
            <a:ext cx="2984602" cy="374294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71600"/>
            <a:ext cx="5562600" cy="4724400"/>
          </a:xfrm>
        </p:spPr>
        <p:txBody>
          <a:bodyPr>
            <a:normAutofit/>
          </a:bodyPr>
          <a:lstStyle/>
          <a:p>
            <a:r>
              <a:rPr lang="en-US" sz="2000" dirty="0"/>
              <a:t>A Roadmap for Using NSF CyberInfrastructure with InCommon</a:t>
            </a:r>
            <a:br>
              <a:rPr lang="en-US" sz="2000" dirty="0"/>
            </a:br>
            <a:r>
              <a:rPr lang="en-US" sz="2000" dirty="0"/>
              <a:t>(http://</a:t>
            </a:r>
            <a:r>
              <a:rPr lang="en-US" sz="2000" dirty="0" err="1"/>
              <a:t>hdl.handle.net</a:t>
            </a:r>
            <a:r>
              <a:rPr lang="en-US" sz="2000" dirty="0"/>
              <a:t>/2022/13024)</a:t>
            </a:r>
          </a:p>
          <a:p>
            <a:r>
              <a:rPr lang="en-US" sz="2000" dirty="0"/>
              <a:t>An Analysis of the Benefits and Risks to LIGO When Participating in Identity Federations</a:t>
            </a:r>
            <a:br>
              <a:rPr lang="en-US" sz="2000" dirty="0"/>
            </a:br>
            <a:r>
              <a:rPr lang="en-US" sz="1800" dirty="0"/>
              <a:t>(https://</a:t>
            </a:r>
            <a:r>
              <a:rPr lang="en-US" sz="1800" dirty="0" err="1"/>
              <a:t>dcc.ligo.org</a:t>
            </a:r>
            <a:r>
              <a:rPr lang="en-US" sz="1800" dirty="0"/>
              <a:t>/LIGO-G1100964-v2/public)</a:t>
            </a:r>
          </a:p>
          <a:p>
            <a:r>
              <a:rPr lang="en-US" sz="2000" dirty="0"/>
              <a:t>Federated Security Incident Response</a:t>
            </a:r>
            <a:br>
              <a:rPr lang="en-US" sz="2000" dirty="0"/>
            </a:br>
            <a:r>
              <a:rPr lang="en-US" sz="2000" dirty="0"/>
              <a:t>(https://spaces.internet2.edu/x/8o6KAQ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InCommon &amp; CILogon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98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663279"/>
          </a:xfrm>
        </p:spPr>
        <p:txBody>
          <a:bodyPr/>
          <a:lstStyle/>
          <a:p>
            <a:pPr algn="ctr"/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08726"/>
          </a:xfrm>
        </p:spPr>
        <p:txBody>
          <a:bodyPr anchor="ctr"/>
          <a:lstStyle/>
          <a:p>
            <a:pPr algn="ctr">
              <a:buNone/>
            </a:pPr>
            <a:r>
              <a:rPr lang="en-US" sz="3000" dirty="0" err="1" smtClean="0"/>
              <a:t>www.incommon.org</a:t>
            </a:r>
            <a:endParaRPr lang="en-US" sz="3000" dirty="0"/>
          </a:p>
          <a:p>
            <a:pPr algn="ctr">
              <a:buNone/>
            </a:pPr>
            <a:r>
              <a:rPr lang="en-US" sz="3000" dirty="0" err="1" smtClean="0"/>
              <a:t>www.cilogon.org</a:t>
            </a:r>
            <a:r>
              <a:rPr lang="en-US" sz="3000" dirty="0"/>
              <a:t/>
            </a:r>
            <a:br>
              <a:rPr lang="en-US" sz="3000" dirty="0"/>
            </a:br>
            <a:endParaRPr lang="en-US" sz="3000" dirty="0" smtClean="0"/>
          </a:p>
          <a:p>
            <a:pPr algn="ctr">
              <a:buNone/>
            </a:pPr>
            <a:r>
              <a:rPr lang="en-US" sz="3000" dirty="0" smtClean="0"/>
              <a:t>jbasney@ncsa.illinois.edu</a:t>
            </a:r>
            <a:endParaRPr lang="en-US" sz="3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InCommon &amp; CILogon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990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InCommon &amp; CILogon</a:t>
            </a:r>
            <a:endParaRPr lang="en-US"/>
          </a:p>
        </p:txBody>
      </p:sp>
      <p:pic>
        <p:nvPicPr>
          <p:cNvPr id="5" name="Picture 4" descr="2013-06-incommon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47526"/>
          <a:stretch/>
        </p:blipFill>
        <p:spPr>
          <a:xfrm>
            <a:off x="487680" y="76200"/>
            <a:ext cx="816864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4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InCommon &amp; CILogon</a:t>
            </a:r>
            <a:endParaRPr lang="en-US"/>
          </a:p>
        </p:txBody>
      </p:sp>
      <p:pic>
        <p:nvPicPr>
          <p:cNvPr id="3" name="Picture 2" descr="2013-06-rands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7528"/>
          <a:stretch/>
        </p:blipFill>
        <p:spPr>
          <a:xfrm>
            <a:off x="487680" y="76200"/>
            <a:ext cx="816864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4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InCommon &amp; CILogon</a:t>
            </a:r>
            <a:endParaRPr lang="en-US"/>
          </a:p>
        </p:txBody>
      </p:sp>
      <p:pic>
        <p:nvPicPr>
          <p:cNvPr id="3" name="Picture 2" descr="2013-06-incrandssps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09"/>
          <a:stretch/>
        </p:blipFill>
        <p:spPr>
          <a:xfrm>
            <a:off x="643890" y="152400"/>
            <a:ext cx="785622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32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CILogon </a:t>
            </a:r>
            <a:r>
              <a:rPr lang="en-US" sz="3200" dirty="0" smtClean="0"/>
              <a:t>Service (cilogon.org</a:t>
            </a:r>
            <a:r>
              <a:rPr lang="en-US" sz="3200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71600"/>
            <a:ext cx="4343400" cy="4724400"/>
          </a:xfrm>
        </p:spPr>
        <p:txBody>
          <a:bodyPr>
            <a:normAutofit/>
          </a:bodyPr>
          <a:lstStyle/>
          <a:p>
            <a:r>
              <a:rPr lang="en-US" dirty="0"/>
              <a:t>Provides certificates for access to Globus Online, Open Science Grid, </a:t>
            </a:r>
            <a:r>
              <a:rPr lang="en-US" dirty="0" smtClean="0"/>
              <a:t>and other </a:t>
            </a:r>
            <a:r>
              <a:rPr lang="en-US" i="1" dirty="0" smtClean="0"/>
              <a:t>cyberinfrastructure</a:t>
            </a:r>
            <a:endParaRPr lang="en-US" i="1" dirty="0"/>
          </a:p>
          <a:p>
            <a:r>
              <a:rPr lang="en-US" dirty="0" smtClean="0"/>
              <a:t>Supports InCommon and OpenID authentication</a:t>
            </a:r>
          </a:p>
          <a:p>
            <a:r>
              <a:rPr lang="en-US" dirty="0" smtClean="0"/>
              <a:t>More info: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www.cilogon.org</a:t>
            </a:r>
            <a:r>
              <a:rPr lang="en-US" dirty="0" smtClean="0"/>
              <a:t>/</a:t>
            </a:r>
            <a:r>
              <a:rPr lang="en-US" dirty="0" err="1" smtClean="0"/>
              <a:t>faq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 smtClean="0"/>
              <a:t>www.cilogon.org</a:t>
            </a:r>
            <a:r>
              <a:rPr lang="en-US" dirty="0" smtClean="0"/>
              <a:t>/news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ca.cilogon.org</a:t>
            </a:r>
            <a:r>
              <a:rPr lang="en-US" dirty="0" smtClean="0"/>
              <a:t>/</a:t>
            </a:r>
          </a:p>
        </p:txBody>
      </p:sp>
      <p:pic>
        <p:nvPicPr>
          <p:cNvPr id="3" name="Picture 2" descr="201211-cilogon-home-small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524000"/>
            <a:ext cx="3848100" cy="32131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InCommon &amp; CILogon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1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InCommon &amp; CILogon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Picture 2" descr="2013-04-go2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58"/>
          <a:stretch/>
        </p:blipFill>
        <p:spPr>
          <a:xfrm>
            <a:off x="415290" y="182880"/>
            <a:ext cx="831342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49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InCommon &amp; CILogon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 descr="2013-04-cilogonpkcs1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811530"/>
            <a:ext cx="7498080" cy="523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65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gtf-ma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520700"/>
            <a:ext cx="8877300" cy="58166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InCommon &amp; CILogon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27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InCommon &amp; CILogon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 descr="2013-03-gosignin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39353"/>
          <a:stretch/>
        </p:blipFill>
        <p:spPr>
          <a:xfrm>
            <a:off x="415290" y="182880"/>
            <a:ext cx="8313420" cy="603502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029200" y="2057400"/>
            <a:ext cx="698500" cy="3683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432300" y="2082800"/>
            <a:ext cx="508000" cy="266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Oval 7"/>
          <p:cNvSpPr/>
          <p:nvPr/>
        </p:nvSpPr>
        <p:spPr>
          <a:xfrm>
            <a:off x="4483100" y="3556000"/>
            <a:ext cx="1155700" cy="3683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886200" y="3581400"/>
            <a:ext cx="508000" cy="266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3495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csa-template">
  <a:themeElements>
    <a:clrScheme name="ncsa-template 1">
      <a:dk1>
        <a:srgbClr val="4E5782"/>
      </a:dk1>
      <a:lt1>
        <a:srgbClr val="FFFFFF"/>
      </a:lt1>
      <a:dk2>
        <a:srgbClr val="0C519C"/>
      </a:dk2>
      <a:lt2>
        <a:srgbClr val="DDDDDD"/>
      </a:lt2>
      <a:accent1>
        <a:srgbClr val="E1ECFF"/>
      </a:accent1>
      <a:accent2>
        <a:srgbClr val="1491F8"/>
      </a:accent2>
      <a:accent3>
        <a:srgbClr val="FFFFFF"/>
      </a:accent3>
      <a:accent4>
        <a:srgbClr val="41496E"/>
      </a:accent4>
      <a:accent5>
        <a:srgbClr val="EEF4FF"/>
      </a:accent5>
      <a:accent6>
        <a:srgbClr val="1183E1"/>
      </a:accent6>
      <a:hlink>
        <a:srgbClr val="5EB3EC"/>
      </a:hlink>
      <a:folHlink>
        <a:srgbClr val="9CBDD4"/>
      </a:folHlink>
    </a:clrScheme>
    <a:fontScheme name="ncsa-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csa-template 1">
        <a:dk1>
          <a:srgbClr val="4E5782"/>
        </a:dk1>
        <a:lt1>
          <a:srgbClr val="FFFFFF"/>
        </a:lt1>
        <a:dk2>
          <a:srgbClr val="0C519C"/>
        </a:dk2>
        <a:lt2>
          <a:srgbClr val="DDDDDD"/>
        </a:lt2>
        <a:accent1>
          <a:srgbClr val="E1ECFF"/>
        </a:accent1>
        <a:accent2>
          <a:srgbClr val="1491F8"/>
        </a:accent2>
        <a:accent3>
          <a:srgbClr val="FFFFFF"/>
        </a:accent3>
        <a:accent4>
          <a:srgbClr val="41496E"/>
        </a:accent4>
        <a:accent5>
          <a:srgbClr val="EEF4FF"/>
        </a:accent5>
        <a:accent6>
          <a:srgbClr val="1183E1"/>
        </a:accent6>
        <a:hlink>
          <a:srgbClr val="5EB3EC"/>
        </a:hlink>
        <a:folHlink>
          <a:srgbClr val="9CBDD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</TotalTime>
  <Words>527</Words>
  <Application>Microsoft Macintosh PowerPoint</Application>
  <PresentationFormat>On-screen Show (4:3)</PresentationFormat>
  <Paragraphs>81</Paragraphs>
  <Slides>19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ncsa-template</vt:lpstr>
      <vt:lpstr>InCommon &amp; CILogon: Federated Identities Supporting Science</vt:lpstr>
      <vt:lpstr>PowerPoint Presentation</vt:lpstr>
      <vt:lpstr>PowerPoint Presentation</vt:lpstr>
      <vt:lpstr>PowerPoint Presentation</vt:lpstr>
      <vt:lpstr>CILogon Service (cilogon.org)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CILogon Integrated with CyberInfrastructure</vt:lpstr>
      <vt:lpstr>References</vt:lpstr>
      <vt:lpstr>Thanks!</vt:lpstr>
    </vt:vector>
  </TitlesOfParts>
  <Company>NCSA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Blake Harvey</dc:creator>
  <cp:lastModifiedBy>Jim Basney</cp:lastModifiedBy>
  <cp:revision>21</cp:revision>
  <dcterms:created xsi:type="dcterms:W3CDTF">2009-10-15T21:34:12Z</dcterms:created>
  <dcterms:modified xsi:type="dcterms:W3CDTF">2013-06-18T15:11:35Z</dcterms:modified>
</cp:coreProperties>
</file>